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35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0" r:id="rId3"/>
    <p:sldId id="266" r:id="rId4"/>
    <p:sldId id="267" r:id="rId5"/>
    <p:sldId id="268" r:id="rId6"/>
    <p:sldId id="269" r:id="rId7"/>
    <p:sldId id="270" r:id="rId8"/>
    <p:sldId id="272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65" r:id="rId2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C00"/>
    <a:srgbClr val="666666"/>
    <a:srgbClr val="CC0000"/>
    <a:srgbClr val="333333"/>
    <a:srgbClr val="C8C8C8"/>
    <a:srgbClr val="535353"/>
    <a:srgbClr val="191919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2639" autoAdjust="0"/>
  </p:normalViewPr>
  <p:slideViewPr>
    <p:cSldViewPr snapToObjects="1">
      <p:cViewPr varScale="1">
        <p:scale>
          <a:sx n="87" d="100"/>
          <a:sy n="87" d="100"/>
        </p:scale>
        <p:origin x="1258" y="50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 showGuides="1">
      <p:cViewPr varScale="1">
        <p:scale>
          <a:sx n="90" d="100"/>
          <a:sy n="90" d="100"/>
        </p:scale>
        <p:origin x="369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015F490-4BC9-474D-8747-1440862AA5B8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71C814E-9E0B-4A20-B93C-530C7CE3E1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12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6T06:35:50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6T06:36:10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0,'0'2,"0"8,0 3,0 5,0 1,0-1,0 2,0-1,0 0,0 0,0 1,0-1,4-4,2-2,-1 1,0 0,-2-2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6T06:36:12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6T09:03:59.28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8 153,'0'2,"0"5,0 4,4 0,2-7,2-3,3-5,1-5,0-2,0 1,-2 3</inkml:trace>
  <inkml:trace contextRef="#ctx0" brushRef="#br0" timeOffset="23444.55">442 51,'0'2,"0"3,0 5,2 1,1-4,0-5,-6-3,-3-4,-3 0,-5 0,-2 1,-3 1,0 2,-1 0,1 1,1 2,-1 1,3 6,5 7,1 2,3 2,2 1,3 0,-4-3,0-2,3-5,4-3,7-3,7-3,5-2,0 0,1-1,0-4,-5-4,-4-4,-4-2,-9 1,-9-2,-11 3,-3 3,-2 4,1 2,0 2,3 1,-2 2,2-1,-3 1,-1 0,4-3,3-1,1 1,1 0,-1 0,5 1,7 0,9 1,5 0,9 0,7 0,14 0,10 5,6 1,4-1,0 0,-4-2,-12 3,-8 1,-3-1,-5-2,-3-1,-2-1,-4-1,-6-3,-9-1,-8 0,-6 0,-5 2,-2-1,-1 0,1-2,-1 2,1-5,0 0,5 1,11 1,13 1,11 2,10-1,8 0,-2 1,-3 0,-4 0,-6 2,-2-1,-3 1,-9 0,-8 1,-7-1,-7 0,-3 0,-4 0,-5 0,-5 0,-8 0,-11 0,-9 0,-4 0,3 0,9 0,9 0,9 0,7 0,4 0,3 0,0 0,1 0,1 0,5 0,8 0,8 0,6 0,8 0,7 0,1 0,2 0,1 0,-3 0,-2 0,-3 0,-4 0,0 0,-1 0,0 0,0 0,0 0,5 0,8 0,6 0,8 0,8 0,3 0,-7 0,-7 0,-8 0,-4 0,-3 0,-3 0,-2-4,-2-2,-9 0,-9 2,-8 1,-6 1,-5 1,-2 0,-2 1,0 0,2 1,-2-1,-3-2,-7-1,-1 1,0-1,5 2,3 0,2 0,3 1,-2 0,-2 0,1 0,8 0,14 1,8-1,8 0,2 0,2 0,0 0,0 0,1 0,-1 0,0 0,-1 0,-2 0,1 0,0 0,0 0,0 0,1 0,0 0,-2 0,1 0,0 0,1 0,-1 0,-3 4,-11 2,-10-1,-7 0,-5-2,-2-1,1-1,-1-1,0 0,0 0,1 0,-1 0,1-1,2 1,-1 0,0 0,4-2,0-1,-1 0,-1-1,0-1,0 2,-2-4,1-1,-2 2,5 1,7 2,9 1,6 1,4 1,5 0,5 0,6 0,2 1,3 1,-2 1,-4 0,-3 1,-3 1,0-1,2-2,4 4,4 1,0-1,-1-1,-3-2,-4-2,0 0,1-1,-3 5,-3 0,-2 0,0 0,0-2,2-2,-1 0,-1 0,2-1,-1 0,2-1,-1 1,2 0,-2 0,4 0,0 0,0 0,-3 2,-3 1,1-1,-2 1,3-2,3 0,1 0,-1-1,0 0,-1 0,2 0,2 0,-1 0,-4 2,-2 1,-5-1,-7 0,-9 0,-5 3,-9 2,-9 3,-7 0,1-1,1-3,3-2,6 0,2 0,1-1,2-1,0-1,-1 0,1-1,-3 0,0 0,-1-1,7 1,12 0,7 0,6 0,5-4,3-4,2-1,0 2,1 2,-1 1,-2 2,-10-3,-15-5,-9-1,-8-1,-5 2,2 2,2 3,1 2,-2 2,-2 1,0 0,2 0,2 1,6-5,1-2,2 1,-2 1,-3 1,-2 1,2 1,6 0,12 1,10 3,7 0,4 0,2 1,1 1,0-1,-3-1,3-2,1 0,-2 4,-4 1,1-1,-2 0,2 0,-1-1,0 4,0 1,1-2,0 0,0-1,0-1,0-2,3-1,2-1,0-1,-4 2,-7 1,-7-1,-10 0,-5-1,-9 0,-2 0,-4-1,-7 0,-9 0,-1-5,-3-1,-2-4,0 0,6-1,6 2,7 2,3 2,4 3,-1 1,-3 0,-4 2,-6-1,-3 0,3 1,2-1,6 0,2 0,3 1,4-1,0 0,1 0,-1 0,1-1,1 1,9 0,9 0,7 0,14 5,10 1,4-1,9 0,-1-2,-5-1,-5-1,-7-1,-3 0,0 4,3 2,7 1,11 0,8-1,6-2,-3-1,-8-2,-10 0,-8-1,-7-1,-4 1,-3 0,0 0,-3-3,-1 0,1 0,0 1,-2-4,-1 0,3 0,-3-1,1 1,1 1,2 2,-3-3,2-1,-2-1,-3-6,-1-4,-1-7,-3 0,-5 3,-6 11,-5 6,-3 5,-4 2,0 0,1 1,-1-1,0 2,-2-1,-5 1,-2-2,-3 0,2-1,1-1,3 0,3 0,1 0,3 0,0 0,1-1,-1 1,0 0,-1 0,1 0,1 0,-1 0,0 0,0 0,-1 0,0 0,1 0,-4 0,0 0,6 0,6 5,13 3,8 0,5 4,8 1,2-1,-1-3,-1 2,3 0,-2 0,0-4,2-1,2-3,0-2,-2 0,-3-2,-1 1,-3-1,0 1,-1 0,-2-1,1 1,-1-4,3-2,3 1,0 0,2 2,1 1,-2 1,3-2,-11 1,-13-1,-8 1,-10 1,-7 0,-2 5,-3 1,3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6T09:47:53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0,'4'0,"4"0,5 0,2 0,3 0,1 0,-1 0,-4 2,-3 6,-5 2,-2 5,-3 2,-1 2,0 0,-1 0,0-1,0 1,1 0,0-1,-1 2,1-2,0 0,0-5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35B07FC-B066-4197-B3FE-3CEDD4ADEE20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987837-0676-4D5D-9B56-0608951399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6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9948" y="1828800"/>
            <a:ext cx="5404104" cy="2063496"/>
          </a:xfrm>
          <a:prstGeom prst="roundRect">
            <a:avLst>
              <a:gd name="adj" fmla="val 10522"/>
            </a:avLst>
          </a:prstGeom>
          <a:noFill/>
          <a:ln w="57150"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tIns="182880" bIns="182880">
            <a:normAutofit/>
            <a:scene3d>
              <a:camera prst="orthographicFront"/>
              <a:lightRig rig="chilly" dir="t"/>
            </a:scene3d>
            <a:sp3d extrusionH="6350">
              <a:extrusionClr>
                <a:schemeClr val="bg1"/>
              </a:extrusionClr>
            </a:sp3d>
          </a:bodyPr>
          <a:lstStyle>
            <a:lvl1pPr marL="342900" indent="-342900" algn="ctr" defTabSz="914400" rtl="0" eaLnBrk="1" latinLnBrk="0" hangingPunct="1">
              <a:lnSpc>
                <a:spcPts val="5200"/>
              </a:lnSpc>
              <a:spcBef>
                <a:spcPts val="2000"/>
              </a:spcBef>
              <a:buSzPct val="80000"/>
              <a:buFont typeface="Wingdings" pitchFamily="2" charset="2"/>
              <a:buNone/>
              <a:defRPr sz="4000" b="1" kern="1200" baseline="0">
                <a:gradFill>
                  <a:gsLst>
                    <a:gs pos="5000">
                      <a:srgbClr val="666666"/>
                    </a:gs>
                    <a:gs pos="79000">
                      <a:srgbClr val="333333"/>
                    </a:gs>
                  </a:gsLst>
                  <a:lin ang="5400000" scaled="0"/>
                </a:gradFill>
                <a:effectLst>
                  <a:reflection stA="10000" endPos="75000" dist="508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191000"/>
            <a:ext cx="5029200" cy="1447800"/>
          </a:xfrm>
          <a:effectLst/>
        </p:spPr>
        <p:txBody>
          <a:bodyPr/>
          <a:lstStyle>
            <a:lvl1pPr marL="0" indent="0" algn="ctr" defTabSz="914400" rtl="0" eaLnBrk="1" latinLnBrk="0" hangingPunct="1">
              <a:spcBef>
                <a:spcPts val="0"/>
              </a:spcBef>
              <a:buSzPct val="80000"/>
              <a:buFont typeface="Wingdings" pitchFamily="2" charset="2"/>
              <a:buNone/>
              <a:defRPr sz="2000" b="1" kern="1200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5272783A-C8B0-4C0F-924B-54922B4AEA4A}" type="datetime1">
              <a:rPr lang="en-US"/>
              <a:pPr>
                <a:defRPr/>
              </a:pPr>
              <a:t>11/14/2019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C5718FF8-FE98-4E0C-9F53-6995297BAC7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479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1670" y="793376"/>
            <a:ext cx="3807293" cy="968189"/>
          </a:xfrm>
          <a:scene3d>
            <a:camera prst="orthographicFront"/>
            <a:lightRig rig="chilly" dir="t"/>
          </a:scene3d>
          <a:sp3d extrusionH="12700">
            <a:extrusionClr>
              <a:schemeClr val="bg1"/>
            </a:extrusionClr>
          </a:sp3d>
        </p:spPr>
        <p:txBody>
          <a:bodyPr anchor="b"/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baseline="0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670" y="1748118"/>
            <a:ext cx="3807293" cy="3585882"/>
          </a:xfrm>
          <a:effectLst/>
        </p:spPr>
        <p:txBody>
          <a:bodyPr/>
          <a:lstStyle>
            <a:lvl1pPr marL="0" indent="0">
              <a:lnSpc>
                <a:spcPct val="110000"/>
              </a:lnSpc>
              <a:buNone/>
              <a:defRPr sz="2000" kern="1200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600" y="671514"/>
            <a:ext cx="3810000" cy="4599734"/>
          </a:xfrm>
          <a:prstGeom prst="roundRect">
            <a:avLst>
              <a:gd name="adj" fmla="val 4391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>
            <a:noAutofit/>
            <a:sp3d extrusionH="6350">
              <a:bevelT w="19050" h="12700" prst="softRound"/>
              <a:extrusionClr>
                <a:schemeClr val="bg1"/>
              </a:extrusionClr>
            </a:sp3d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SzPct val="80000"/>
              <a:buFont typeface="Wingdings" pitchFamily="2" charset="2"/>
              <a:buNone/>
              <a:defRPr sz="2400" kern="1200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>
                  <a:innerShdw blurRad="63500" dist="25400" dir="10800000">
                    <a:schemeClr val="bg1">
                      <a:alpha val="50000"/>
                    </a:schemeClr>
                  </a:inn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E3EE6F1C-CD48-4652-A95F-23E46330A33E}" type="datetime1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9A9BF465-E2BE-4368-A886-30BDCDC012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01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30306"/>
            <a:ext cx="5484813" cy="11430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3100" y="1747839"/>
            <a:ext cx="7823200" cy="4316411"/>
          </a:xfrm>
        </p:spPr>
        <p:txBody>
          <a:bodyPr vert="eaVert"/>
          <a:lstStyle>
            <a:lvl1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1pPr>
            <a:lvl2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2pPr>
            <a:lvl3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3pPr>
            <a:lvl4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4pPr>
            <a:lvl5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D8E6429-9491-4841-9E02-0F1F6D90F80B}" type="datetime1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73C32AB3-2F24-4199-BDF3-9A7DAA2EA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2082" y="389966"/>
            <a:ext cx="1524000" cy="5736198"/>
          </a:xfrm>
        </p:spPr>
        <p:txBody>
          <a:bodyPr vert="eaVert"/>
          <a:lstStyle>
            <a:lvl1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399" y="644525"/>
            <a:ext cx="6399213" cy="5419726"/>
          </a:xfrm>
        </p:spPr>
        <p:txBody>
          <a:bodyPr vert="eaVert"/>
          <a:lstStyle>
            <a:lvl1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1pPr>
            <a:lvl2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2pPr>
            <a:lvl3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3pPr>
            <a:lvl4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4pPr>
            <a:lvl5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F8E88704-34EC-4458-A5E0-0ABB60699694}" type="datetime1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4626B9B8-46BB-4D89-8571-5176912C18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9152647" cy="1024499"/>
          </a:xfrm>
          <a:prstGeom prst="rect">
            <a:avLst/>
          </a:prstGeom>
          <a:gradFill flip="none" rotWithShape="1">
            <a:gsLst>
              <a:gs pos="0">
                <a:srgbClr val="C8C8C8">
                  <a:alpha val="25000"/>
                </a:srgbClr>
              </a:gs>
              <a:gs pos="100000">
                <a:srgbClr val="860000"/>
              </a:gs>
              <a:gs pos="26000">
                <a:srgbClr val="E10000"/>
              </a:gs>
              <a:gs pos="70000">
                <a:srgbClr val="CC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" dist="38100" dir="2700000" algn="tl" rotWithShape="0">
              <a:srgbClr val="000000">
                <a:alpha val="25000"/>
              </a:srgbClr>
            </a:outerShdw>
            <a:reflection stA="25000" endPos="10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Grasp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6305550"/>
            <a:ext cx="5969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penn_fulllogo.png"/>
          <p:cNvPicPr>
            <a:picLocks noChangeAspect="1"/>
          </p:cNvPicPr>
          <p:nvPr userDrawn="1"/>
        </p:nvPicPr>
        <p:blipFill>
          <a:blip r:embed="rId3">
            <a:lum contras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6305550"/>
            <a:ext cx="1481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0" y="6215062"/>
            <a:ext cx="9152647" cy="1588"/>
          </a:xfrm>
          <a:prstGeom prst="line">
            <a:avLst/>
          </a:prstGeom>
          <a:ln>
            <a:gradFill flip="none" rotWithShape="1">
              <a:gsLst>
                <a:gs pos="0">
                  <a:srgbClr val="860000"/>
                </a:gs>
                <a:gs pos="46000">
                  <a:srgbClr val="FF0000"/>
                </a:gs>
                <a:gs pos="100000">
                  <a:srgbClr val="333333">
                    <a:alpha val="7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>
            <a:outerShdw blurRad="50800" dist="38100" dir="270000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 Same Side Corner Rectangle 9"/>
          <p:cNvSpPr/>
          <p:nvPr userDrawn="1"/>
        </p:nvSpPr>
        <p:spPr>
          <a:xfrm flipV="1">
            <a:off x="0" y="0"/>
            <a:ext cx="9152647" cy="552453"/>
          </a:xfrm>
          <a:prstGeom prst="round2SameRect">
            <a:avLst>
              <a:gd name="adj1" fmla="val 16667"/>
              <a:gd name="adj2" fmla="val 1587"/>
            </a:avLst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2667000" y="6400800"/>
            <a:ext cx="1295400" cy="27781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gradFill>
                  <a:gsLst>
                    <a:gs pos="35000">
                      <a:srgbClr val="333333"/>
                    </a:gs>
                    <a:gs pos="100000">
                      <a:srgbClr val="C8C8C8"/>
                    </a:gs>
                  </a:gsLst>
                  <a:lin ang="16200000" scaled="0"/>
                </a:gradFill>
                <a:effectLst/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1" dirty="0">
              <a:solidFill>
                <a:srgbClr val="C8C8C8"/>
              </a:solidFill>
              <a:latin typeface="+mn-lt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988406" y="6305550"/>
            <a:ext cx="1631982" cy="46355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gradFill>
                  <a:gsLst>
                    <a:gs pos="35000">
                      <a:srgbClr val="333333"/>
                    </a:gs>
                    <a:gs pos="100000">
                      <a:srgbClr val="C8C8C8"/>
                    </a:gs>
                  </a:gsLst>
                  <a:lin ang="16200000" scaled="0"/>
                </a:gradFill>
                <a:effectLst/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CC0000"/>
                </a:solidFill>
                <a:latin typeface="+mn-lt"/>
              </a:rPr>
              <a:t>CIS </a:t>
            </a:r>
            <a:r>
              <a:rPr lang="en-US" sz="1800" b="1" dirty="0">
                <a:solidFill>
                  <a:srgbClr val="CC0000"/>
                </a:solidFill>
                <a:latin typeface="+mn-lt"/>
              </a:rPr>
              <a:t>581</a:t>
            </a:r>
            <a:r>
              <a:rPr lang="en-US" sz="1400" b="1" dirty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+mn-lt"/>
              </a:rPr>
              <a:t>201</a:t>
            </a:r>
            <a:r>
              <a:rPr lang="en-US" sz="1400" b="1" dirty="0">
                <a:solidFill>
                  <a:schemeClr val="bg1"/>
                </a:solidFill>
                <a:latin typeface="+mn-lt"/>
              </a:rPr>
              <a:t>8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644730"/>
          </a:xfrm>
          <a:sp3d extrusionH="12700">
            <a:extrusionClr>
              <a:schemeClr val="bg1"/>
            </a:extrusionClr>
          </a:sp3d>
        </p:spPr>
        <p:txBody>
          <a:bodyPr wrap="none" anchor="b">
            <a:sp3d extrusionH="12700">
              <a:bevelT w="6350" h="57150"/>
              <a:bevelB w="25400" h="19050" prst="slope"/>
              <a:extrusionClr>
                <a:schemeClr val="bg1"/>
              </a:extrusionClr>
            </a:sp3d>
          </a:bodyPr>
          <a:lstStyle>
            <a:lvl1pPr algn="l">
              <a:defRPr sz="3600" b="1" cap="none">
                <a:gradFill flip="none" rotWithShape="1">
                  <a:gsLst>
                    <a:gs pos="48000">
                      <a:schemeClr val="bg1"/>
                    </a:gs>
                    <a:gs pos="85000">
                      <a:srgbClr val="C8C8C8"/>
                    </a:gs>
                  </a:gsLst>
                  <a:lin ang="5400000" scaled="0"/>
                  <a:tileRect/>
                </a:gradFill>
                <a:effectLst>
                  <a:outerShdw blurRad="25400" dist="28575" dir="2700000" algn="tl" rotWithShape="0">
                    <a:srgbClr val="333333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74749"/>
            <a:ext cx="8534400" cy="4845051"/>
          </a:xfr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  <a:lvl2pPr>
              <a:defRPr>
                <a:solidFill>
                  <a:srgbClr val="535353"/>
                </a:solidFill>
              </a:defRPr>
            </a:lvl2pPr>
            <a:lvl3pPr>
              <a:defRPr>
                <a:solidFill>
                  <a:srgbClr val="535353"/>
                </a:solidFill>
              </a:defRPr>
            </a:lvl3pPr>
            <a:lvl4pPr>
              <a:defRPr>
                <a:solidFill>
                  <a:srgbClr val="535353"/>
                </a:solidFill>
              </a:defRPr>
            </a:lvl4pPr>
            <a:lvl5pPr>
              <a:defRPr>
                <a:solidFill>
                  <a:srgbClr val="53535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43400" y="6400800"/>
            <a:ext cx="458788" cy="277813"/>
          </a:xfrm>
        </p:spPr>
        <p:txBody>
          <a:bodyPr/>
          <a:lstStyle>
            <a:lvl1pPr algn="ctr">
              <a:defRPr smtClean="0">
                <a:gradFill>
                  <a:gsLst>
                    <a:gs pos="35000">
                      <a:srgbClr val="333333"/>
                    </a:gs>
                    <a:gs pos="100000">
                      <a:srgbClr val="C8C8C8"/>
                    </a:gs>
                  </a:gsLst>
                  <a:lin ang="16200000" scaled="0"/>
                </a:gradFill>
                <a:effectLst/>
              </a:defRPr>
            </a:lvl1pPr>
          </a:lstStyle>
          <a:p>
            <a:pPr>
              <a:defRPr/>
            </a:pPr>
            <a:fld id="{1713EE28-DB6F-4022-9DD4-56059F6F13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6" name="Picture 15" descr="A close up of a highway&#10;&#10;Description generated with high confidence">
            <a:extLst>
              <a:ext uri="{FF2B5EF4-FFF2-40B4-BE49-F238E27FC236}">
                <a16:creationId xmlns:a16="http://schemas.microsoft.com/office/drawing/2014/main" id="{278751D3-5FA4-4BEC-B1A4-89E404F84A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73036" y="6201261"/>
            <a:ext cx="1076325" cy="6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881187" y="631824"/>
            <a:ext cx="5407025" cy="3281363"/>
          </a:xfrm>
          <a:prstGeom prst="roundRect">
            <a:avLst>
              <a:gd name="adj" fmla="val 8881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8" y="4495800"/>
            <a:ext cx="7827264" cy="1219200"/>
          </a:xfrm>
        </p:spPr>
        <p:txBody>
          <a:bodyPr anchor="b" anchorCtr="0"/>
          <a:lstStyle>
            <a:lvl1pPr>
              <a:lnSpc>
                <a:spcPts val="5200"/>
              </a:lnSpc>
              <a:defRPr sz="4800" b="1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" y="5715000"/>
            <a:ext cx="7827264" cy="501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457200" y="6221413"/>
            <a:ext cx="2133600" cy="300037"/>
          </a:xfrm>
        </p:spPr>
        <p:txBody>
          <a:bodyPr/>
          <a:lstStyle>
            <a:lvl1pPr algn="l">
              <a:defRPr sz="1100" b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D041B5C8-11D1-44FB-B68C-0B5194B0DBA2}" type="datetime1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11888"/>
            <a:ext cx="2895600" cy="301625"/>
          </a:xfrm>
        </p:spPr>
        <p:txBody>
          <a:bodyPr/>
          <a:lstStyle>
            <a:lvl1pPr>
              <a:defRPr sz="1100" b="1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6553200" y="6211888"/>
            <a:ext cx="2133600" cy="301625"/>
          </a:xfrm>
        </p:spPr>
        <p:txBody>
          <a:bodyPr/>
          <a:lstStyle>
            <a:lvl1pPr algn="r">
              <a:defRPr sz="1400" b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A8D63FC4-439F-43A8-A701-090C20769F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1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2424953"/>
            <a:ext cx="7823200" cy="1474788"/>
          </a:xfrm>
        </p:spPr>
        <p:txBody>
          <a:bodyPr anchor="b" anchorCtr="0"/>
          <a:lstStyle>
            <a:lvl1pPr algn="ctr">
              <a:defRPr sz="4800" b="1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0" y="3913188"/>
            <a:ext cx="7823200" cy="554694"/>
          </a:xfrm>
        </p:spPr>
        <p:txBody>
          <a:bodyPr/>
          <a:lstStyle>
            <a:lvl1pPr marL="0" indent="0" algn="ctr" defTabSz="914400" rtl="0" eaLnBrk="1" latinLnBrk="0" hangingPunct="1">
              <a:spcBef>
                <a:spcPts val="0"/>
              </a:spcBef>
              <a:buSzPct val="80000"/>
              <a:buFont typeface="Wingdings" pitchFamily="2" charset="2"/>
              <a:buNone/>
              <a:defRPr sz="2000" b="1" kern="1200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D509C02-8DBF-4C63-A4C9-6DCA9A87A170}" type="datetime1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4848EC55-3452-431F-8F46-D0FE778D14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3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74937"/>
            <a:ext cx="4249270" cy="4889687"/>
          </a:xfrm>
        </p:spPr>
        <p:txBody>
          <a:bodyPr/>
          <a:lstStyle>
            <a:lvl1pPr>
              <a:spcBef>
                <a:spcPts val="16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174937"/>
            <a:ext cx="4267202" cy="4889687"/>
          </a:xfrm>
        </p:spPr>
        <p:txBody>
          <a:bodyPr/>
          <a:lstStyle>
            <a:lvl1pPr>
              <a:spcBef>
                <a:spcPts val="16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8" name="Picture 6" descr="modu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45"/>
          <a:stretch>
            <a:fillRect/>
          </a:stretch>
        </p:blipFill>
        <p:spPr bwMode="auto">
          <a:xfrm>
            <a:off x="5153025" y="6192838"/>
            <a:ext cx="3381375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9152647" cy="1024499"/>
          </a:xfrm>
          <a:prstGeom prst="rect">
            <a:avLst/>
          </a:prstGeom>
          <a:gradFill flip="none" rotWithShape="1">
            <a:gsLst>
              <a:gs pos="0">
                <a:srgbClr val="C8C8C8">
                  <a:alpha val="25000"/>
                </a:srgbClr>
              </a:gs>
              <a:gs pos="100000">
                <a:srgbClr val="860000"/>
              </a:gs>
              <a:gs pos="26000">
                <a:srgbClr val="E10000"/>
              </a:gs>
              <a:gs pos="70000">
                <a:srgbClr val="CC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" dist="38100" dir="2700000" algn="tl" rotWithShape="0">
              <a:srgbClr val="000000">
                <a:alpha val="25000"/>
              </a:srgbClr>
            </a:outerShdw>
            <a:reflection stA="25000" endPos="10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137902" y="6197600"/>
            <a:ext cx="1012448" cy="66675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191919"/>
              </a:gs>
              <a:gs pos="18000">
                <a:srgbClr val="333333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9" descr="Grasp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6305550"/>
            <a:ext cx="5969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enn_fulllogo.png"/>
          <p:cNvPicPr>
            <a:picLocks noChangeAspect="1"/>
          </p:cNvPicPr>
          <p:nvPr userDrawn="1"/>
        </p:nvPicPr>
        <p:blipFill>
          <a:blip r:embed="rId4">
            <a:lum contras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6305550"/>
            <a:ext cx="1481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 userDrawn="1"/>
        </p:nvCxnSpPr>
        <p:spPr>
          <a:xfrm>
            <a:off x="0" y="6215062"/>
            <a:ext cx="9152647" cy="1588"/>
          </a:xfrm>
          <a:prstGeom prst="line">
            <a:avLst/>
          </a:prstGeom>
          <a:ln>
            <a:gradFill flip="none" rotWithShape="1">
              <a:gsLst>
                <a:gs pos="0">
                  <a:srgbClr val="860000"/>
                </a:gs>
                <a:gs pos="46000">
                  <a:srgbClr val="FF0000"/>
                </a:gs>
                <a:gs pos="100000">
                  <a:srgbClr val="333333">
                    <a:alpha val="7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>
            <a:outerShdw blurRad="50800" dist="38100" dir="270000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 Same Side Corner Rectangle 13"/>
          <p:cNvSpPr/>
          <p:nvPr userDrawn="1"/>
        </p:nvSpPr>
        <p:spPr>
          <a:xfrm flipV="1">
            <a:off x="0" y="0"/>
            <a:ext cx="9152647" cy="552453"/>
          </a:xfrm>
          <a:prstGeom prst="round2SameRect">
            <a:avLst>
              <a:gd name="adj1" fmla="val 16667"/>
              <a:gd name="adj2" fmla="val 1587"/>
            </a:avLst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14" descr="modlab logo_red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37525" y="6308725"/>
            <a:ext cx="923925" cy="482600"/>
          </a:xfrm>
          <a:prstGeom prst="rect">
            <a:avLst/>
          </a:prstGeom>
          <a:effectLst>
            <a:outerShdw blurRad="25400" dist="25400" dir="2700000">
              <a:schemeClr val="tx1">
                <a:lumMod val="95000"/>
                <a:lumOff val="5000"/>
                <a:alpha val="50000"/>
              </a:schemeClr>
            </a:outerShdw>
          </a:effectLst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667000" y="6400800"/>
            <a:ext cx="1295400" cy="27781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gradFill>
                  <a:gsLst>
                    <a:gs pos="35000">
                      <a:srgbClr val="333333"/>
                    </a:gs>
                    <a:gs pos="100000">
                      <a:srgbClr val="C8C8C8"/>
                    </a:gs>
                  </a:gsLst>
                  <a:lin ang="16200000" scaled="0"/>
                </a:gradFill>
                <a:effectLst/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1" dirty="0">
              <a:solidFill>
                <a:srgbClr val="C8C8C8"/>
              </a:solidFill>
              <a:latin typeface="+mn-lt"/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5715000" y="6400800"/>
            <a:ext cx="1295400" cy="27781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gradFill>
                  <a:gsLst>
                    <a:gs pos="35000">
                      <a:srgbClr val="333333"/>
                    </a:gs>
                    <a:gs pos="100000">
                      <a:srgbClr val="C8C8C8"/>
                    </a:gs>
                  </a:gsLst>
                  <a:lin ang="16200000" scaled="0"/>
                </a:gradFill>
                <a:effectLst/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CC0000"/>
                </a:solidFill>
                <a:latin typeface="+mn-lt"/>
              </a:rPr>
              <a:t>GRASP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644730"/>
          </a:xfrm>
          <a:sp3d extrusionH="12700">
            <a:extrusionClr>
              <a:schemeClr val="bg1"/>
            </a:extrusionClr>
          </a:sp3d>
        </p:spPr>
        <p:txBody>
          <a:bodyPr wrap="none" anchor="b">
            <a:sp3d extrusionH="12700">
              <a:bevelT w="6350" h="57150"/>
              <a:bevelB w="25400" h="19050" prst="slope"/>
              <a:extrusionClr>
                <a:schemeClr val="bg1"/>
              </a:extrusionClr>
            </a:sp3d>
          </a:bodyPr>
          <a:lstStyle>
            <a:lvl1pPr algn="l">
              <a:defRPr sz="3600" b="1" cap="none">
                <a:gradFill flip="none" rotWithShape="1">
                  <a:gsLst>
                    <a:gs pos="48000">
                      <a:schemeClr val="bg1"/>
                    </a:gs>
                    <a:gs pos="85000">
                      <a:srgbClr val="C8C8C8"/>
                    </a:gs>
                  </a:gsLst>
                  <a:lin ang="5400000" scaled="0"/>
                  <a:tileRect/>
                </a:gradFill>
                <a:effectLst>
                  <a:outerShdw blurRad="25400" dist="28575" dir="2700000" algn="tl" rotWithShape="0">
                    <a:srgbClr val="333333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43400" y="6400800"/>
            <a:ext cx="458788" cy="277813"/>
          </a:xfrm>
        </p:spPr>
        <p:txBody>
          <a:bodyPr/>
          <a:lstStyle>
            <a:lvl1pPr algn="ctr">
              <a:defRPr smtClean="0">
                <a:gradFill>
                  <a:gsLst>
                    <a:gs pos="35000">
                      <a:srgbClr val="333333"/>
                    </a:gs>
                    <a:gs pos="100000">
                      <a:srgbClr val="C8C8C8"/>
                    </a:gs>
                  </a:gsLst>
                  <a:lin ang="16200000" scaled="0"/>
                </a:gradFill>
                <a:effectLst/>
              </a:defRPr>
            </a:lvl1pPr>
          </a:lstStyle>
          <a:p>
            <a:pPr>
              <a:defRPr/>
            </a:pPr>
            <a:fld id="{1713EE28-DB6F-4022-9DD4-56059F6F13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7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8" y="1515035"/>
            <a:ext cx="3566160" cy="6397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398" y="2271713"/>
            <a:ext cx="3566160" cy="3792911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471" y="1515035"/>
            <a:ext cx="3566160" cy="6397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471" y="2271713"/>
            <a:ext cx="3566160" cy="3792911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21" name="Picture 6" descr="modu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45"/>
          <a:stretch>
            <a:fillRect/>
          </a:stretch>
        </p:blipFill>
        <p:spPr bwMode="auto">
          <a:xfrm>
            <a:off x="5153025" y="6192838"/>
            <a:ext cx="3381375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 userDrawn="1"/>
        </p:nvSpPr>
        <p:spPr>
          <a:xfrm>
            <a:off x="-1" y="0"/>
            <a:ext cx="9152647" cy="1024499"/>
          </a:xfrm>
          <a:prstGeom prst="rect">
            <a:avLst/>
          </a:prstGeom>
          <a:gradFill flip="none" rotWithShape="1">
            <a:gsLst>
              <a:gs pos="0">
                <a:srgbClr val="C8C8C8">
                  <a:alpha val="25000"/>
                </a:srgbClr>
              </a:gs>
              <a:gs pos="100000">
                <a:srgbClr val="860000"/>
              </a:gs>
              <a:gs pos="26000">
                <a:srgbClr val="E10000"/>
              </a:gs>
              <a:gs pos="70000">
                <a:srgbClr val="CC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" dist="38100" dir="2700000" algn="tl" rotWithShape="0">
              <a:srgbClr val="000000">
                <a:alpha val="25000"/>
              </a:srgbClr>
            </a:outerShdw>
            <a:reflection stA="25000" endPos="10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8137902" y="6197600"/>
            <a:ext cx="1012448" cy="66675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191919"/>
              </a:gs>
              <a:gs pos="18000">
                <a:srgbClr val="333333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4" name="Picture 9" descr="Grasp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6305550"/>
            <a:ext cx="5969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0" descr="penn_fulllogo.png"/>
          <p:cNvPicPr>
            <a:picLocks noChangeAspect="1"/>
          </p:cNvPicPr>
          <p:nvPr userDrawn="1"/>
        </p:nvPicPr>
        <p:blipFill>
          <a:blip r:embed="rId4">
            <a:lum contras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6305550"/>
            <a:ext cx="1481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/>
          <p:cNvCxnSpPr/>
          <p:nvPr userDrawn="1"/>
        </p:nvCxnSpPr>
        <p:spPr>
          <a:xfrm>
            <a:off x="0" y="6215062"/>
            <a:ext cx="9152647" cy="1588"/>
          </a:xfrm>
          <a:prstGeom prst="line">
            <a:avLst/>
          </a:prstGeom>
          <a:ln>
            <a:gradFill flip="none" rotWithShape="1">
              <a:gsLst>
                <a:gs pos="0">
                  <a:srgbClr val="860000"/>
                </a:gs>
                <a:gs pos="46000">
                  <a:srgbClr val="FF0000"/>
                </a:gs>
                <a:gs pos="100000">
                  <a:srgbClr val="333333">
                    <a:alpha val="7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>
            <a:outerShdw blurRad="50800" dist="38100" dir="270000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 Same Side Corner Rectangle 26"/>
          <p:cNvSpPr/>
          <p:nvPr userDrawn="1"/>
        </p:nvSpPr>
        <p:spPr>
          <a:xfrm flipV="1">
            <a:off x="0" y="0"/>
            <a:ext cx="9152647" cy="552453"/>
          </a:xfrm>
          <a:prstGeom prst="round2SameRect">
            <a:avLst>
              <a:gd name="adj1" fmla="val 16667"/>
              <a:gd name="adj2" fmla="val 1587"/>
            </a:avLst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8" name="Picture 27" descr="modlab logo_red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37525" y="6308725"/>
            <a:ext cx="923925" cy="482600"/>
          </a:xfrm>
          <a:prstGeom prst="rect">
            <a:avLst/>
          </a:prstGeom>
          <a:effectLst>
            <a:outerShdw blurRad="25400" dist="25400" dir="2700000">
              <a:schemeClr val="tx1">
                <a:lumMod val="95000"/>
                <a:lumOff val="5000"/>
                <a:alpha val="50000"/>
              </a:schemeClr>
            </a:outerShdw>
          </a:effectLst>
        </p:spPr>
      </p:pic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2667000" y="6400800"/>
            <a:ext cx="1295400" cy="27781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gradFill>
                  <a:gsLst>
                    <a:gs pos="35000">
                      <a:srgbClr val="333333"/>
                    </a:gs>
                    <a:gs pos="100000">
                      <a:srgbClr val="C8C8C8"/>
                    </a:gs>
                  </a:gsLst>
                  <a:lin ang="16200000" scaled="0"/>
                </a:gradFill>
                <a:effectLst/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1" dirty="0">
              <a:solidFill>
                <a:srgbClr val="C8C8C8"/>
              </a:solidFill>
              <a:latin typeface="+mn-lt"/>
            </a:endParaRPr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5715000" y="6400800"/>
            <a:ext cx="1295400" cy="27781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gradFill>
                  <a:gsLst>
                    <a:gs pos="35000">
                      <a:srgbClr val="333333"/>
                    </a:gs>
                    <a:gs pos="100000">
                      <a:srgbClr val="C8C8C8"/>
                    </a:gs>
                  </a:gsLst>
                  <a:lin ang="16200000" scaled="0"/>
                </a:gradFill>
                <a:effectLst/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CC0000"/>
                </a:solidFill>
                <a:latin typeface="+mn-lt"/>
              </a:rPr>
              <a:t>GRASP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644730"/>
          </a:xfrm>
          <a:sp3d extrusionH="12700">
            <a:extrusionClr>
              <a:schemeClr val="bg1"/>
            </a:extrusionClr>
          </a:sp3d>
        </p:spPr>
        <p:txBody>
          <a:bodyPr wrap="none" anchor="b">
            <a:sp3d extrusionH="12700">
              <a:bevelT w="6350" h="57150"/>
              <a:bevelB w="25400" h="19050" prst="slope"/>
              <a:extrusionClr>
                <a:schemeClr val="bg1"/>
              </a:extrusionClr>
            </a:sp3d>
          </a:bodyPr>
          <a:lstStyle>
            <a:lvl1pPr algn="l">
              <a:defRPr sz="3600" b="1" cap="none">
                <a:gradFill flip="none" rotWithShape="1">
                  <a:gsLst>
                    <a:gs pos="48000">
                      <a:schemeClr val="bg1"/>
                    </a:gs>
                    <a:gs pos="85000">
                      <a:srgbClr val="C8C8C8"/>
                    </a:gs>
                  </a:gsLst>
                  <a:lin ang="5400000" scaled="0"/>
                  <a:tileRect/>
                </a:gradFill>
                <a:effectLst>
                  <a:outerShdw blurRad="25400" dist="28575" dir="2700000" algn="tl" rotWithShape="0">
                    <a:srgbClr val="333333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43400" y="6400800"/>
            <a:ext cx="458788" cy="277813"/>
          </a:xfrm>
        </p:spPr>
        <p:txBody>
          <a:bodyPr/>
          <a:lstStyle>
            <a:lvl1pPr algn="ctr">
              <a:defRPr smtClean="0">
                <a:gradFill>
                  <a:gsLst>
                    <a:gs pos="35000">
                      <a:srgbClr val="333333"/>
                    </a:gs>
                    <a:gs pos="100000">
                      <a:srgbClr val="C8C8C8"/>
                    </a:gs>
                  </a:gsLst>
                  <a:lin ang="16200000" scaled="0"/>
                </a:gradFill>
                <a:effectLst/>
              </a:defRPr>
            </a:lvl1pPr>
          </a:lstStyle>
          <a:p>
            <a:pPr>
              <a:defRPr/>
            </a:pPr>
            <a:fld id="{1713EE28-DB6F-4022-9DD4-56059F6F13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42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B4A6A347-9D83-4579-8B77-558AD8BDF649}" type="datetime1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BC451DA-74BA-4182-A616-F7686C073E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5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C6043371-2914-4DF9-B35E-7E19177E4583}" type="datetime1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B1FAF83-D874-435D-B08B-5A1FDDEE92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8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670" y="793376"/>
            <a:ext cx="3794760" cy="968189"/>
          </a:xfrm>
        </p:spPr>
        <p:txBody>
          <a:bodyPr anchor="b"/>
          <a:lstStyle>
            <a:lvl1pPr algn="l">
              <a:lnSpc>
                <a:spcPts val="4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658906"/>
            <a:ext cx="3794760" cy="5405719"/>
          </a:xfrm>
        </p:spPr>
        <p:txBody>
          <a:bodyPr/>
          <a:lstStyle>
            <a:lvl1pPr>
              <a:spcBef>
                <a:spcPts val="2000"/>
              </a:spcBef>
              <a:defRPr sz="2200">
                <a:effectLst/>
              </a:defRPr>
            </a:lvl1pPr>
            <a:lvl2pPr>
              <a:spcBef>
                <a:spcPts val="2000"/>
              </a:spcBef>
              <a:defRPr sz="2000">
                <a:effectLst/>
              </a:defRPr>
            </a:lvl2pPr>
            <a:lvl3pPr>
              <a:spcBef>
                <a:spcPts val="2000"/>
              </a:spcBef>
              <a:defRPr sz="1800">
                <a:effectLst/>
              </a:defRPr>
            </a:lvl3pPr>
            <a:lvl4pPr>
              <a:spcBef>
                <a:spcPts val="2000"/>
              </a:spcBef>
              <a:defRPr sz="1800">
                <a:effectLst/>
              </a:defRPr>
            </a:lvl4pPr>
            <a:lvl5pPr>
              <a:spcBef>
                <a:spcPts val="2000"/>
              </a:spcBef>
              <a:defRPr sz="1800"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670" y="1748118"/>
            <a:ext cx="3794760" cy="3814482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5CD8162-BD95-4565-9853-425075FF0CFC}" type="datetime1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B582DAB8-5897-43DD-8403-BBF6EC639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5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313613" cy="1263650"/>
          </a:xfrm>
          <a:prstGeom prst="rect">
            <a:avLst/>
          </a:prstGeom>
          <a:scene3d>
            <a:camera prst="orthographicFront"/>
            <a:lightRig rig="chilly" dir="t"/>
          </a:scene3d>
          <a:sp3d extrusionH="12700">
            <a:extrusionClr>
              <a:schemeClr val="bg1"/>
            </a:extrusionClr>
          </a:sp3d>
        </p:spPr>
        <p:txBody>
          <a:bodyPr vert="horz" lIns="91440" tIns="45720" rIns="91440" bIns="45720" rtlCol="0" anchor="ctr">
            <a:noAutofit/>
            <a:sp3d extrusionH="12700">
              <a:extrusionClr>
                <a:schemeClr val="bg1"/>
              </a:extrusionClr>
            </a:sp3d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47838"/>
            <a:ext cx="7313613" cy="430371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  <a:scene3d>
              <a:camera prst="orthographicFront"/>
              <a:lightRig rig="chilly" dir="t"/>
            </a:scene3d>
            <a:sp3d extrusionH="6350">
              <a:extrusionClr>
                <a:schemeClr val="bg1"/>
              </a:extrusionClr>
            </a:sp3d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226175"/>
            <a:ext cx="2133600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1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BB24B6A-2219-4DCD-AA2C-CAD431276DBC}" type="datetime1">
              <a:rPr lang="en-US"/>
              <a:pPr>
                <a:defRPr/>
              </a:pPr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226175"/>
            <a:ext cx="2895600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1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226175"/>
            <a:ext cx="2133600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4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3158DA5-34CE-4ABA-97BA-17D1553A94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1" r:id="rId12"/>
  </p:sldLayoutIdLst>
  <p:hf hdr="0" ftr="0"/>
  <p:txStyles>
    <p:titleStyle>
      <a:lvl1pPr algn="ctr" rtl="0" eaLnBrk="1" fontAlgn="base" hangingPunct="1">
        <a:lnSpc>
          <a:spcPts val="5600"/>
        </a:lnSpc>
        <a:spcBef>
          <a:spcPct val="0"/>
        </a:spcBef>
        <a:spcAft>
          <a:spcPct val="0"/>
        </a:spcAft>
        <a:defRPr sz="5400" b="1" kern="1200">
          <a:gradFill>
            <a:gsLst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panose="020B0503020204020204" pitchFamily="34" charset="0"/>
        </a:defRPr>
      </a:lvl2pPr>
      <a:lvl3pPr algn="ctr" rtl="0" eaLnBrk="1" fontAlgn="base" hangingPunct="1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panose="020B0503020204020204" pitchFamily="34" charset="0"/>
        </a:defRPr>
      </a:lvl3pPr>
      <a:lvl4pPr algn="ctr" rtl="0" eaLnBrk="1" fontAlgn="base" hangingPunct="1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panose="020B0503020204020204" pitchFamily="34" charset="0"/>
        </a:defRPr>
      </a:lvl4pPr>
      <a:lvl5pPr algn="ctr" rtl="0" eaLnBrk="1" fontAlgn="base" hangingPunct="1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panose="020B0503020204020204" pitchFamily="34" charset="0"/>
        </a:defRPr>
      </a:lvl5pPr>
      <a:lvl6pPr marL="457200" algn="ctr" rtl="0" eaLnBrk="1" fontAlgn="base" hangingPunct="1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panose="020B0503020204020204" pitchFamily="34" charset="0"/>
        </a:defRPr>
      </a:lvl6pPr>
      <a:lvl7pPr marL="914400" algn="ctr" rtl="0" eaLnBrk="1" fontAlgn="base" hangingPunct="1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panose="020B0503020204020204" pitchFamily="34" charset="0"/>
        </a:defRPr>
      </a:lvl7pPr>
      <a:lvl8pPr marL="1371600" algn="ctr" rtl="0" eaLnBrk="1" fontAlgn="base" hangingPunct="1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panose="020B0503020204020204" pitchFamily="34" charset="0"/>
        </a:defRPr>
      </a:lvl8pPr>
      <a:lvl9pPr marL="1828800" algn="ctr" rtl="0" eaLnBrk="1" fontAlgn="base" hangingPunct="1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342900" indent="-342900" algn="l" rtl="0" eaLnBrk="1" fontAlgn="base" hangingPunct="1">
        <a:spcBef>
          <a:spcPts val="2000"/>
        </a:spcBef>
        <a:spcAft>
          <a:spcPct val="0"/>
        </a:spcAft>
        <a:buSzPct val="80000"/>
        <a:buFont typeface="Wingdings" panose="05000000000000000000" pitchFamily="2" charset="2"/>
        <a:buChar char="l"/>
        <a:defRPr sz="2400" kern="1200">
          <a:gradFill>
            <a:gsLst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85800" indent="-33655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l"/>
        <a:defRPr sz="2200" kern="1200">
          <a:gradFill>
            <a:gsLst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035050" indent="-34925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l"/>
        <a:defRPr sz="2000" kern="1200">
          <a:gradFill>
            <a:gsLst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371600" indent="-33655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l"/>
        <a:defRPr kern="1200">
          <a:gradFill>
            <a:gsLst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20850" indent="-34925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l"/>
        <a:defRPr kern="1200">
          <a:gradFill>
            <a:gsLst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G"/><Relationship Id="rId7" Type="http://schemas.openxmlformats.org/officeDocument/2006/relationships/customXml" Target="../ink/ink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customXml" Target="../ink/ink3.xml"/><Relationship Id="rId5" Type="http://schemas.openxmlformats.org/officeDocument/2006/relationships/image" Target="../media/image24.JPG"/><Relationship Id="rId10" Type="http://schemas.openxmlformats.org/officeDocument/2006/relationships/image" Target="../media/image27.png"/><Relationship Id="rId4" Type="http://schemas.openxmlformats.org/officeDocument/2006/relationships/image" Target="../media/image23.JPG"/><Relationship Id="rId9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5.xml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Optical Flow &amp; Visual Tracking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038600"/>
            <a:ext cx="5029200" cy="1447800"/>
          </a:xfrm>
        </p:spPr>
        <p:txBody>
          <a:bodyPr/>
          <a:lstStyle/>
          <a:p>
            <a:r>
              <a:rPr lang="en-US" dirty="0"/>
              <a:t>Yulai Weng</a:t>
            </a:r>
          </a:p>
          <a:p>
            <a:r>
              <a:rPr lang="en-US" dirty="0"/>
              <a:t>November 18</a:t>
            </a:r>
            <a:r>
              <a:rPr lang="en-US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4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C866-950A-421C-A252-F85FA1F7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in 1D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9C598-B741-42AC-8580-40364EF1DB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" name="Content Placeholder 9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6274E4B-4CC2-4DAA-A447-8971486FE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30" y="1143000"/>
            <a:ext cx="8790737" cy="4920839"/>
          </a:xfrm>
        </p:spPr>
      </p:pic>
    </p:spTree>
    <p:extLst>
      <p:ext uri="{BB962C8B-B14F-4D97-AF65-F5344CB8AC3E}">
        <p14:creationId xmlns:p14="http://schemas.microsoft.com/office/powerpoint/2010/main" val="297202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8D53-053D-4F28-8E69-E145B1E5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1D to 2D Tracking</a:t>
            </a:r>
          </a:p>
        </p:txBody>
      </p:sp>
      <p:pic>
        <p:nvPicPr>
          <p:cNvPr id="6" name="Content Placeholder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DA1C1578-C21D-4D38-9453-C15F1D08E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91" r="188" b="9437"/>
          <a:stretch/>
        </p:blipFill>
        <p:spPr>
          <a:xfrm>
            <a:off x="152400" y="1139103"/>
            <a:ext cx="8077200" cy="49118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1AF13-3359-4258-9AE6-5339B60DC0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3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DABB-73A9-42C4-AC87-719BBC5F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Flow</a:t>
            </a:r>
          </a:p>
        </p:txBody>
      </p:sp>
      <p:pic>
        <p:nvPicPr>
          <p:cNvPr id="6" name="Content Placeholder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CDB6AE7-32FC-41A3-9A99-FB8E3C012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87" r="1000"/>
          <a:stretch/>
        </p:blipFill>
        <p:spPr>
          <a:xfrm>
            <a:off x="609600" y="1039559"/>
            <a:ext cx="8077200" cy="50280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0877-6B4E-4956-8BAC-1527BCA86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6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D2AB-1F93-4F28-822F-E70BF8D6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</a:t>
            </a:r>
            <a:r>
              <a:rPr lang="en-US" dirty="0" err="1"/>
              <a:t>Apeture</a:t>
            </a:r>
            <a:r>
              <a:rPr lang="en-US" dirty="0"/>
              <a:t> Problem</a:t>
            </a:r>
          </a:p>
        </p:txBody>
      </p:sp>
      <p:pic>
        <p:nvPicPr>
          <p:cNvPr id="6" name="Content Placeholder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D91F132-BBA7-4E9B-92CA-90CDF9A30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066800"/>
            <a:ext cx="7391400" cy="51214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BA5D6-414A-41B8-891E-83AC77AA65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51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B795-950E-4F18-A458-383EBE6A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Flow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AACE50-69EF-4DC9-8691-445446363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03" y="1219200"/>
            <a:ext cx="8440793" cy="44486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67070-381E-4466-9B36-31727996D8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6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0BBD9-5D81-4B96-8768-A58F965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for Solvability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A5C2C5-3667-4874-A653-3C30DFAF6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84" y="1190000"/>
            <a:ext cx="7977032" cy="49072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BF008-5336-44BF-A0DF-B3FB9EB41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6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4FBB-6005-4B2D-A4A5-09C3AD96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Lucas </a:t>
            </a:r>
            <a:r>
              <a:rPr lang="en-US" dirty="0" err="1"/>
              <a:t>Kanade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74961AB-BFF5-45C7-9531-EE30DE814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537" r="1070"/>
          <a:stretch/>
        </p:blipFill>
        <p:spPr>
          <a:xfrm>
            <a:off x="457201" y="1066800"/>
            <a:ext cx="5486400" cy="33314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E4058-46FC-4508-A33D-40FC4FFEB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3002B2-0780-4627-9B45-D0E5C11440F6}"/>
              </a:ext>
            </a:extLst>
          </p:cNvPr>
          <p:cNvGrpSpPr/>
          <p:nvPr/>
        </p:nvGrpSpPr>
        <p:grpSpPr>
          <a:xfrm>
            <a:off x="685800" y="4436830"/>
            <a:ext cx="7029450" cy="1669403"/>
            <a:chOff x="742950" y="4398814"/>
            <a:chExt cx="7029450" cy="1669403"/>
          </a:xfrm>
        </p:grpSpPr>
        <p:pic>
          <p:nvPicPr>
            <p:cNvPr id="8" name="Picture 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0D0D4F4C-01ED-43D2-AE5C-CCFE66354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419" r="1396" b="42629"/>
            <a:stretch/>
          </p:blipFill>
          <p:spPr>
            <a:xfrm>
              <a:off x="972603" y="4398814"/>
              <a:ext cx="6799797" cy="1163786"/>
            </a:xfrm>
            <a:prstGeom prst="rect">
              <a:avLst/>
            </a:prstGeom>
          </p:spPr>
        </p:pic>
        <p:pic>
          <p:nvPicPr>
            <p:cNvPr id="13" name="Picture 12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73981E9E-0991-48DB-A78B-A7F47B596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4398814"/>
              <a:ext cx="645564" cy="341122"/>
            </a:xfrm>
            <a:prstGeom prst="rect">
              <a:avLst/>
            </a:prstGeom>
          </p:spPr>
        </p:pic>
        <p:pic>
          <p:nvPicPr>
            <p:cNvPr id="15" name="Picture 14" descr="A close up of a mans face&#10;&#10;Description generated with high confidence">
              <a:extLst>
                <a:ext uri="{FF2B5EF4-FFF2-40B4-BE49-F238E27FC236}">
                  <a16:creationId xmlns:a16="http://schemas.microsoft.com/office/drawing/2014/main" id="{73AE600B-93B0-4996-AAF0-74199240A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950" y="4460790"/>
              <a:ext cx="171450" cy="2171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748FBFE-01E6-4882-94BE-D12DB02E8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4561" y="5750230"/>
              <a:ext cx="3708355" cy="317987"/>
            </a:xfrm>
            <a:prstGeom prst="rect">
              <a:avLst/>
            </a:prstGeom>
          </p:spPr>
        </p:pic>
        <p:pic>
          <p:nvPicPr>
            <p:cNvPr id="19" name="Picture 18" descr="A close up of a mans face&#10;&#10;Description generated with high confidence">
              <a:extLst>
                <a:ext uri="{FF2B5EF4-FFF2-40B4-BE49-F238E27FC236}">
                  <a16:creationId xmlns:a16="http://schemas.microsoft.com/office/drawing/2014/main" id="{14A226C2-CA27-462D-8F41-80452E65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950" y="5800639"/>
              <a:ext cx="171450" cy="21717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8A983F0-DC5A-4067-B05D-C0E11D1CB8AB}"/>
                  </a:ext>
                </a:extLst>
              </p14:cNvPr>
              <p14:cNvContentPartPr/>
              <p14:nvPr/>
            </p14:nvContentPartPr>
            <p14:xfrm>
              <a:off x="-1148981" y="196196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8A983F0-DC5A-4067-B05D-C0E11D1CB8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157621" y="1952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0483CF8-B270-4AE8-9457-81070181739F}"/>
                  </a:ext>
                </a:extLst>
              </p14:cNvPr>
              <p14:cNvContentPartPr/>
              <p14:nvPr/>
            </p14:nvContentPartPr>
            <p14:xfrm>
              <a:off x="7700899" y="4608680"/>
              <a:ext cx="8640" cy="95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0483CF8-B270-4AE8-9457-8107018173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2259" y="4599680"/>
                <a:ext cx="262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0BE0E5D-3938-48DA-8699-600504F0D09A}"/>
                  </a:ext>
                </a:extLst>
              </p14:cNvPr>
              <p14:cNvContentPartPr/>
              <p14:nvPr/>
            </p14:nvContentPartPr>
            <p14:xfrm>
              <a:off x="10333939" y="404348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0BE0E5D-3938-48DA-8699-600504F0D0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4939" y="40344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58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27251-FD65-4374-B885-C610E9F2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Refinement  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97C105-9A07-4267-8781-9BD767D6C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066800"/>
            <a:ext cx="7181850" cy="26708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9A32-825D-4C20-9E11-C869787A8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30E854-AA9C-426A-9139-ABDED7F9A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5" b="5405"/>
          <a:stretch/>
        </p:blipFill>
        <p:spPr>
          <a:xfrm>
            <a:off x="2514600" y="3662578"/>
            <a:ext cx="4114800" cy="24305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4200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B821-C5A2-4ABB-B559-8408B5834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1E0DF-07C9-4749-B417-41A134D60259}"/>
              </a:ext>
            </a:extLst>
          </p:cNvPr>
          <p:cNvSpPr txBox="1">
            <a:spLocks/>
          </p:cNvSpPr>
          <p:nvPr/>
        </p:nvSpPr>
        <p:spPr>
          <a:xfrm>
            <a:off x="228600" y="149019"/>
            <a:ext cx="8534400" cy="644730"/>
          </a:xfrm>
          <a:prstGeom prst="rect">
            <a:avLst/>
          </a:prstGeom>
          <a:scene3d>
            <a:camera prst="orthographicFront"/>
            <a:lightRig rig="chilly" dir="t"/>
          </a:scene3d>
          <a:sp3d extrusionH="12700">
            <a:extrusionClr>
              <a:schemeClr val="bg1"/>
            </a:extrusionClr>
          </a:sp3d>
        </p:spPr>
        <p:txBody>
          <a:bodyPr vert="horz" wrap="none" lIns="91440" tIns="45720" rIns="91440" bIns="45720" rtlCol="0" anchor="b">
            <a:noAutofit/>
            <a:sp3d extrusionH="12700">
              <a:bevelT w="6350" h="57150"/>
              <a:bevelB w="25400" h="19050" prst="slope"/>
              <a:extrusionClr>
                <a:schemeClr val="bg1"/>
              </a:extrusionClr>
            </a:sp3d>
          </a:bodyPr>
          <a:lstStyle>
            <a:lvl1pPr algn="l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3600" b="1" kern="1200" cap="none">
                <a:gradFill flip="none" rotWithShape="1">
                  <a:gsLst>
                    <a:gs pos="48000">
                      <a:schemeClr val="bg1"/>
                    </a:gs>
                    <a:gs pos="85000">
                      <a:srgbClr val="C8C8C8"/>
                    </a:gs>
                  </a:gsLst>
                  <a:lin ang="5400000" scaled="0"/>
                  <a:tileRect/>
                </a:gradFill>
                <a:effectLst>
                  <a:outerShdw blurRad="25400" dist="28575" dir="2700000" algn="tl" rotWithShape="0">
                    <a:srgbClr val="333333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defTabSz="914400"/>
            <a:r>
              <a:rPr lang="en-US" dirty="0"/>
              <a:t>Iterative Refinement  </a:t>
            </a:r>
          </a:p>
        </p:txBody>
      </p:sp>
      <p:pic>
        <p:nvPicPr>
          <p:cNvPr id="13" name="Content Placeholder 12" descr="A tall building&#10;&#10;Description generated with high confidence">
            <a:extLst>
              <a:ext uri="{FF2B5EF4-FFF2-40B4-BE49-F238E27FC236}">
                <a16:creationId xmlns:a16="http://schemas.microsoft.com/office/drawing/2014/main" id="{431871A0-4D69-4F9E-B38F-F43FEB541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8" b="3669"/>
          <a:stretch/>
        </p:blipFill>
        <p:spPr>
          <a:xfrm>
            <a:off x="12636" y="1065887"/>
            <a:ext cx="7759764" cy="5106314"/>
          </a:xfrm>
        </p:spPr>
      </p:pic>
    </p:spTree>
    <p:extLst>
      <p:ext uri="{BB962C8B-B14F-4D97-AF65-F5344CB8AC3E}">
        <p14:creationId xmlns:p14="http://schemas.microsoft.com/office/powerpoint/2010/main" val="1414567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74A5-8657-4D17-A7F0-611157E1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Refinement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8C93E0-CAA8-45DE-B253-960BB04EF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43000"/>
            <a:ext cx="8202930" cy="4724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60661-4B2A-47A7-B005-4C48533793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6043BB-3D6F-4C82-B01D-6213E88F632F}"/>
                  </a:ext>
                </a:extLst>
              </p:cNvPr>
              <p:cNvSpPr/>
              <p:nvPr/>
            </p:nvSpPr>
            <p:spPr>
              <a:xfrm>
                <a:off x="5819152" y="1956535"/>
                <a:ext cx="1931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6043BB-3D6F-4C82-B01D-6213E88F6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152" y="1956535"/>
                <a:ext cx="1931619" cy="369332"/>
              </a:xfrm>
              <a:prstGeom prst="rect">
                <a:avLst/>
              </a:prstGeom>
              <a:blipFill>
                <a:blip r:embed="rId3"/>
                <a:stretch>
                  <a:fillRect t="-119672" r="-2626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F61A0F4-C1B9-49E2-8FA3-6C5D0ECE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101930"/>
            <a:ext cx="51919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6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9" name="Picture 2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F2ECEA0-4B09-4A68-B7AC-069BB1EDA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1" r="3161"/>
          <a:stretch/>
        </p:blipFill>
        <p:spPr>
          <a:xfrm>
            <a:off x="914400" y="1042061"/>
            <a:ext cx="7162800" cy="51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67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D7B5-D104-4778-80CF-B8F07AAC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to Fine Image Pyramid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3DD41-9E88-415E-BDD5-78441A0643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CDF439E9-03B3-4613-A4F7-A4D0F096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7" r="843"/>
          <a:stretch/>
        </p:blipFill>
        <p:spPr>
          <a:xfrm>
            <a:off x="114300" y="1054994"/>
            <a:ext cx="8458200" cy="506859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52BEED-1DD9-48D6-A0E9-3331B8F7A40E}"/>
                  </a:ext>
                </a:extLst>
              </p14:cNvPr>
              <p14:cNvContentPartPr/>
              <p14:nvPr/>
            </p14:nvContentPartPr>
            <p14:xfrm>
              <a:off x="7872979" y="6056240"/>
              <a:ext cx="590760" cy="83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52BEED-1DD9-48D6-A0E9-3331B8F7A4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3979" y="6047600"/>
                <a:ext cx="608400" cy="1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049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A78DD-39C5-4F55-833C-56B8CABA7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8" r="2226" b="25356"/>
          <a:stretch/>
        </p:blipFill>
        <p:spPr>
          <a:xfrm>
            <a:off x="12636" y="1032934"/>
            <a:ext cx="8839200" cy="1439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FEF21-31C0-4D57-A601-1BC3671AC5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645DFF-F91E-4EB3-9E15-A4EB58A62334}"/>
              </a:ext>
            </a:extLst>
          </p:cNvPr>
          <p:cNvSpPr txBox="1">
            <a:spLocks/>
          </p:cNvSpPr>
          <p:nvPr/>
        </p:nvSpPr>
        <p:spPr>
          <a:xfrm>
            <a:off x="165036" y="174975"/>
            <a:ext cx="8534400" cy="644730"/>
          </a:xfrm>
          <a:prstGeom prst="rect">
            <a:avLst/>
          </a:prstGeom>
          <a:scene3d>
            <a:camera prst="orthographicFront"/>
            <a:lightRig rig="chilly" dir="t"/>
          </a:scene3d>
          <a:sp3d extrusionH="12700">
            <a:extrusionClr>
              <a:schemeClr val="bg1"/>
            </a:extrusionClr>
          </a:sp3d>
        </p:spPr>
        <p:txBody>
          <a:bodyPr vert="horz" wrap="none" lIns="91440" tIns="45720" rIns="91440" bIns="45720" rtlCol="0" anchor="b">
            <a:noAutofit/>
            <a:sp3d extrusionH="12700">
              <a:bevelT w="6350" h="57150"/>
              <a:bevelB w="25400" h="19050" prst="slope"/>
              <a:extrusionClr>
                <a:schemeClr val="bg1"/>
              </a:extrusionClr>
            </a:sp3d>
          </a:bodyPr>
          <a:lstStyle>
            <a:lvl1pPr algn="l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3600" b="1" kern="1200" cap="none">
                <a:gradFill flip="none" rotWithShape="1">
                  <a:gsLst>
                    <a:gs pos="48000">
                      <a:schemeClr val="bg1"/>
                    </a:gs>
                    <a:gs pos="85000">
                      <a:srgbClr val="C8C8C8"/>
                    </a:gs>
                  </a:gsLst>
                  <a:lin ang="5400000" scaled="0"/>
                  <a:tileRect/>
                </a:gradFill>
                <a:effectLst>
                  <a:outerShdw blurRad="25400" dist="28575" dir="2700000" algn="tl" rotWithShape="0">
                    <a:srgbClr val="333333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defTabSz="914400"/>
            <a:r>
              <a:rPr lang="en-US" dirty="0"/>
              <a:t>Build Image Pyramid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F2B26F-7D38-402C-9E93-CAB359299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9" t="15668" r="6505" b="318"/>
          <a:stretch/>
        </p:blipFill>
        <p:spPr>
          <a:xfrm>
            <a:off x="31686" y="2438400"/>
            <a:ext cx="8801100" cy="36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10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33A8-63B5-4C29-B809-B164C3EF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in Image Pyramid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A4E2-995A-4A3A-BCE5-84D1CB65A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0" name="Content Placeholder 9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817B037-D222-49C6-880F-1C435326C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047449"/>
            <a:ext cx="8991600" cy="5103032"/>
          </a:xfrm>
        </p:spPr>
      </p:pic>
    </p:spTree>
    <p:extLst>
      <p:ext uri="{BB962C8B-B14F-4D97-AF65-F5344CB8AC3E}">
        <p14:creationId xmlns:p14="http://schemas.microsoft.com/office/powerpoint/2010/main" val="2585523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A19DE89D-90A6-4488-B5C7-353C499D9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110915"/>
            <a:ext cx="7467600" cy="50618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464A6-9FBC-447B-B66C-0680E6A23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7B3DF0-BE2C-433C-85CB-8DC505F15852}"/>
              </a:ext>
            </a:extLst>
          </p:cNvPr>
          <p:cNvSpPr txBox="1">
            <a:spLocks/>
          </p:cNvSpPr>
          <p:nvPr/>
        </p:nvSpPr>
        <p:spPr>
          <a:xfrm>
            <a:off x="228600" y="179238"/>
            <a:ext cx="8534400" cy="644730"/>
          </a:xfrm>
          <a:prstGeom prst="rect">
            <a:avLst/>
          </a:prstGeom>
          <a:scene3d>
            <a:camera prst="orthographicFront"/>
            <a:lightRig rig="chilly" dir="t"/>
          </a:scene3d>
          <a:sp3d extrusionH="12700">
            <a:extrusionClr>
              <a:schemeClr val="bg1"/>
            </a:extrusionClr>
          </a:sp3d>
        </p:spPr>
        <p:txBody>
          <a:bodyPr vert="horz" wrap="none" lIns="91440" tIns="45720" rIns="91440" bIns="45720" rtlCol="0" anchor="b">
            <a:noAutofit/>
            <a:sp3d extrusionH="12700">
              <a:bevelT w="6350" h="57150"/>
              <a:bevelB w="25400" h="19050" prst="slope"/>
              <a:extrusionClr>
                <a:schemeClr val="bg1"/>
              </a:extrusionClr>
            </a:sp3d>
          </a:bodyPr>
          <a:lstStyle>
            <a:lvl1pPr algn="l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3600" b="1" kern="1200" cap="none">
                <a:gradFill flip="none" rotWithShape="1">
                  <a:gsLst>
                    <a:gs pos="48000">
                      <a:schemeClr val="bg1"/>
                    </a:gs>
                    <a:gs pos="85000">
                      <a:srgbClr val="C8C8C8"/>
                    </a:gs>
                  </a:gsLst>
                  <a:lin ang="5400000" scaled="0"/>
                  <a:tileRect/>
                </a:gradFill>
                <a:effectLst>
                  <a:outerShdw blurRad="25400" dist="28575" dir="2700000" algn="tl" rotWithShape="0">
                    <a:srgbClr val="333333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defTabSz="914400"/>
            <a:r>
              <a:rPr lang="en-US" dirty="0"/>
              <a:t>Tracking in Image Pyramid</a:t>
            </a:r>
          </a:p>
        </p:txBody>
      </p:sp>
    </p:spTree>
    <p:extLst>
      <p:ext uri="{BB962C8B-B14F-4D97-AF65-F5344CB8AC3E}">
        <p14:creationId xmlns:p14="http://schemas.microsoft.com/office/powerpoint/2010/main" val="1669201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E290-AA87-4686-9BE9-84FCE18D0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Warp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7A76-CCF2-4338-838D-3BB6F0A95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Optical Flow: Translation Warp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Affine Warps (May handle more deformable image patch)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assume current frame at </a:t>
            </a:r>
            <a:r>
              <a:rPr lang="en-US" i="1" dirty="0"/>
              <a:t>t</a:t>
            </a:r>
            <a:r>
              <a:rPr lang="en-US" dirty="0"/>
              <a:t>             , called template image</a:t>
            </a:r>
          </a:p>
          <a:p>
            <a:pPr marL="0" indent="0">
              <a:buNone/>
            </a:pPr>
            <a:r>
              <a:rPr lang="en-US" dirty="0"/>
              <a:t>      next frame at </a:t>
            </a:r>
            <a:r>
              <a:rPr lang="en-US" i="1" dirty="0"/>
              <a:t>t+1           , </a:t>
            </a:r>
            <a:r>
              <a:rPr lang="en-US" dirty="0"/>
              <a:t>called source image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2354F-3A58-4B2D-97D7-9B36DA22D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Picture 5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551D6ACC-B07F-4C92-800B-2DFAC70FD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3"/>
          <a:stretch/>
        </p:blipFill>
        <p:spPr>
          <a:xfrm>
            <a:off x="457200" y="1801265"/>
            <a:ext cx="3321653" cy="838200"/>
          </a:xfrm>
          <a:prstGeom prst="rect">
            <a:avLst/>
          </a:prstGeom>
        </p:spPr>
      </p:pic>
      <p:pic>
        <p:nvPicPr>
          <p:cNvPr id="8" name="Picture 7" descr="A picture containing device&#10;&#10;Description generated with high confidence">
            <a:extLst>
              <a:ext uri="{FF2B5EF4-FFF2-40B4-BE49-F238E27FC236}">
                <a16:creationId xmlns:a16="http://schemas.microsoft.com/office/drawing/2014/main" id="{C9C75375-BD5E-4414-8254-829E078D2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47" y="3766677"/>
            <a:ext cx="8534401" cy="1039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512564-A806-467E-B4B4-8AB7D7297A14}"/>
                  </a:ext>
                </a:extLst>
              </p:cNvPr>
              <p:cNvSpPr/>
              <p:nvPr/>
            </p:nvSpPr>
            <p:spPr>
              <a:xfrm>
                <a:off x="4648200" y="4953000"/>
                <a:ext cx="7575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512564-A806-467E-B4B4-8AB7D7297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953000"/>
                <a:ext cx="757580" cy="400110"/>
              </a:xfrm>
              <a:prstGeom prst="rect">
                <a:avLst/>
              </a:prstGeom>
              <a:blipFill>
                <a:blip r:embed="rId4"/>
                <a:stretch>
                  <a:fillRect t="-127692" r="-78226" b="-19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FF9368-7086-40AA-8771-6AE53E28DD20}"/>
                  </a:ext>
                </a:extLst>
              </p:cNvPr>
              <p:cNvSpPr/>
              <p:nvPr/>
            </p:nvSpPr>
            <p:spPr>
              <a:xfrm>
                <a:off x="2819400" y="5533044"/>
                <a:ext cx="838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FF9368-7086-40AA-8771-6AE53E28D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5533044"/>
                <a:ext cx="838200" cy="400110"/>
              </a:xfrm>
              <a:prstGeom prst="rect">
                <a:avLst/>
              </a:prstGeom>
              <a:blipFill>
                <a:blip r:embed="rId5"/>
                <a:stretch>
                  <a:fillRect t="-127692" r="-63504" b="-19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75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1F79-4E32-46D3-86FF-C2BCB1F8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Lucas-</a:t>
            </a:r>
            <a:r>
              <a:rPr lang="en-US" dirty="0" err="1"/>
              <a:t>Knade</a:t>
            </a:r>
            <a:r>
              <a:rPr lang="en-US" dirty="0"/>
              <a:t> Image </a:t>
            </a:r>
            <a:r>
              <a:rPr lang="en-US" dirty="0" err="1"/>
              <a:t>Alignement</a:t>
            </a:r>
            <a:endParaRPr lang="en-US" dirty="0"/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2D69C9-32C5-4BA2-9A29-01194AC33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9218"/>
            <a:ext cx="5715000" cy="51343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23EFD-A90B-40A4-AE72-CEF6DE637C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3D4B-DA0B-4A1A-9000-5C48098D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Lucas-</a:t>
            </a:r>
            <a:r>
              <a:rPr lang="en-US" dirty="0" err="1"/>
              <a:t>Knade</a:t>
            </a:r>
            <a:r>
              <a:rPr lang="en-US" dirty="0"/>
              <a:t> Image </a:t>
            </a:r>
            <a:r>
              <a:rPr lang="en-US" dirty="0" err="1"/>
              <a:t>Alignement</a:t>
            </a:r>
            <a:endParaRPr lang="en-US" dirty="0"/>
          </a:p>
        </p:txBody>
      </p:sp>
      <p:pic>
        <p:nvPicPr>
          <p:cNvPr id="6" name="Content Placeholder 5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C083504D-65CE-4BE6-9AE8-ECA1556D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31" t="4550" r="915"/>
          <a:stretch/>
        </p:blipFill>
        <p:spPr>
          <a:xfrm>
            <a:off x="0" y="1066800"/>
            <a:ext cx="7428324" cy="50036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AB7C3-D2A5-43BF-9418-2814DC0D8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1" name="Picture 1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43E36734-DF57-40D5-AAB0-79B501773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" t="12222" r="7759" b="10359"/>
          <a:stretch/>
        </p:blipFill>
        <p:spPr>
          <a:xfrm>
            <a:off x="4832821" y="4867230"/>
            <a:ext cx="3048001" cy="425303"/>
          </a:xfrm>
          <a:prstGeom prst="rect">
            <a:avLst/>
          </a:prstGeom>
        </p:spPr>
      </p:pic>
      <p:pic>
        <p:nvPicPr>
          <p:cNvPr id="8" name="Picture 7" descr="A close up of a clock&#10;&#10;Description generated with high confidence">
            <a:extLst>
              <a:ext uri="{FF2B5EF4-FFF2-40B4-BE49-F238E27FC236}">
                <a16:creationId xmlns:a16="http://schemas.microsoft.com/office/drawing/2014/main" id="{D43AD610-28C1-4894-B040-5283D76D7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26" r="13471" b="8110"/>
          <a:stretch/>
        </p:blipFill>
        <p:spPr>
          <a:xfrm>
            <a:off x="6324600" y="2743200"/>
            <a:ext cx="2819400" cy="838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7E5DE7-5653-4A71-859B-CE787C1B3D60}"/>
                  </a:ext>
                </a:extLst>
              </p14:cNvPr>
              <p14:cNvContentPartPr/>
              <p14:nvPr/>
            </p14:nvContentPartPr>
            <p14:xfrm>
              <a:off x="4663579" y="5054360"/>
              <a:ext cx="47520" cy="91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7E5DE7-5653-4A71-859B-CE787C1B3D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4939" y="5045360"/>
                <a:ext cx="6516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026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779D-33B1-412E-95EB-8FD98702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0409-73D2-48DE-B427-94DF6715E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err="1"/>
              <a:t>tform</a:t>
            </a:r>
            <a:r>
              <a:rPr lang="en-US" sz="2000" dirty="0"/>
              <a:t> = </a:t>
            </a:r>
            <a:r>
              <a:rPr lang="en-US" sz="2000" dirty="0" err="1"/>
              <a:t>skimage.transform.estimate_transform</a:t>
            </a:r>
            <a:r>
              <a:rPr lang="en-US" sz="2000" dirty="0"/>
              <a:t>('similarity', </a:t>
            </a:r>
            <a:r>
              <a:rPr lang="en-US" sz="2000" dirty="0" err="1"/>
              <a:t>src</a:t>
            </a:r>
            <a:r>
              <a:rPr lang="en-US" sz="2000" dirty="0"/>
              <a:t>, </a:t>
            </a:r>
            <a:r>
              <a:rPr lang="en-US" sz="2000" dirty="0" err="1"/>
              <a:t>dst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err="1"/>
              <a:t>tformp</a:t>
            </a:r>
            <a:r>
              <a:rPr lang="en-US" sz="2000" dirty="0"/>
              <a:t>=</a:t>
            </a:r>
            <a:r>
              <a:rPr lang="en-US" sz="2000" dirty="0" err="1"/>
              <a:t>np.asmatrix</a:t>
            </a:r>
            <a:r>
              <a:rPr lang="en-US" sz="2000" dirty="0"/>
              <a:t>(</a:t>
            </a:r>
            <a:r>
              <a:rPr lang="en-US" sz="2000" dirty="0" err="1"/>
              <a:t>tform.params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err="1"/>
              <a:t>coordnew</a:t>
            </a:r>
            <a:r>
              <a:rPr lang="en-US" sz="2000" dirty="0"/>
              <a:t>=tformp.dot(</a:t>
            </a:r>
            <a:r>
              <a:rPr lang="en-US" sz="2000" dirty="0" err="1"/>
              <a:t>coord</a:t>
            </a:r>
            <a:r>
              <a:rPr lang="en-US" sz="2000" dirty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Eliminate Bad Feature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5776A-8C79-4569-8D66-0EF5800B7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BCE395C-A804-4487-A86B-836A9BD9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1485900"/>
            <a:ext cx="9052560" cy="7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83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8572" y="2209800"/>
            <a:ext cx="5404104" cy="2063496"/>
          </a:xfrm>
        </p:spPr>
        <p:txBody>
          <a:bodyPr/>
          <a:lstStyle/>
          <a:p>
            <a:r>
              <a:rPr lang="en-US" dirty="0"/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98937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8F74-5D08-472B-9C14-799B87DA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FEE684-EA81-4ABD-9221-D2426DE77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93" r="3191"/>
          <a:stretch/>
        </p:blipFill>
        <p:spPr>
          <a:xfrm>
            <a:off x="1371600" y="1143000"/>
            <a:ext cx="6630988" cy="48517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B8E5E-BEAC-4D81-973A-51A9EC471A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3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C764D-23FF-4606-8913-FACB9B8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Brightness Constancy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898D08-9D9F-40C1-85FA-EDC9557AB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1" r="1549" b="3146"/>
          <a:stretch/>
        </p:blipFill>
        <p:spPr>
          <a:xfrm>
            <a:off x="964506" y="1091659"/>
            <a:ext cx="7417494" cy="50573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255E-E564-4312-8B5E-8F0BA9823C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3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CD8B-8488-4AA6-80E3-FAF47420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6894C15-8974-4657-AFD9-A28146E18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44" r="3226" b="1235"/>
          <a:stretch/>
        </p:blipFill>
        <p:spPr>
          <a:xfrm>
            <a:off x="685800" y="1143000"/>
            <a:ext cx="7543800" cy="48557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B017-5BFE-46C5-91AB-1A8193406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3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2B2A-8E94-4E0A-83AB-97966B83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Problem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E41045-07C2-47C3-B789-D3A5B0328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101382"/>
            <a:ext cx="8077200" cy="49951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7A358-5621-4FAC-99A5-8CD5EE1D0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8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6681-3D51-4610-8E69-61E380E0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Flow: 1D Case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3968D2-244E-46DD-BD29-C51D4AAA6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22" r="4465"/>
          <a:stretch/>
        </p:blipFill>
        <p:spPr>
          <a:xfrm>
            <a:off x="381000" y="1044223"/>
            <a:ext cx="8263296" cy="50092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1CBB4-0135-4316-919A-0CD9D5C56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0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966C-07B0-437D-B0D3-03248C56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in 1D Case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633E1C-9302-4122-BFDB-698CEDDE1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046572"/>
            <a:ext cx="8369659" cy="31775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6EDD9-637A-41A3-AD37-4BD23C961B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9A68-8D92-4AA7-8CF3-6D168EAE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in 1D Case</a:t>
            </a:r>
          </a:p>
        </p:txBody>
      </p:sp>
      <p:pic>
        <p:nvPicPr>
          <p:cNvPr id="6" name="Content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3F667F7E-3B7A-43B0-827F-C91061422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9200"/>
            <a:ext cx="9114442" cy="4419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C432F-785A-41F5-8B86-822333CE95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3EE28-DB6F-4022-9DD4-56059F6F135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92271"/>
      </p:ext>
    </p:extLst>
  </p:cSld>
  <p:clrMapOvr>
    <a:masterClrMapping/>
  </p:clrMapOvr>
</p:sld>
</file>

<file path=ppt/theme/theme1.xml><?xml version="1.0" encoding="utf-8"?>
<a:theme xmlns:a="http://schemas.openxmlformats.org/drawingml/2006/main" name="Studio">
  <a:themeElements>
    <a:clrScheme name="Studio">
      <a:dk1>
        <a:sysClr val="windowText" lastClr="000000"/>
      </a:dk1>
      <a:lt1>
        <a:sysClr val="window" lastClr="FFFFFF"/>
      </a:lt1>
      <a:dk2>
        <a:srgbClr val="535252"/>
      </a:dk2>
      <a:lt2>
        <a:srgbClr val="AAB5C2"/>
      </a:lt2>
      <a:accent1>
        <a:srgbClr val="F7901E"/>
      </a:accent1>
      <a:accent2>
        <a:srgbClr val="FEC60B"/>
      </a:accent2>
      <a:accent3>
        <a:srgbClr val="9FE62F"/>
      </a:accent3>
      <a:accent4>
        <a:srgbClr val="4EA5D1"/>
      </a:accent4>
      <a:accent5>
        <a:srgbClr val="1C4596"/>
      </a:accent5>
      <a:accent6>
        <a:srgbClr val="542D90"/>
      </a:accent6>
      <a:hlink>
        <a:srgbClr val="ED2024"/>
      </a:hlink>
      <a:folHlink>
        <a:srgbClr val="BD912D"/>
      </a:folHlink>
    </a:clrScheme>
    <a:fontScheme name="Studio">
      <a:majorFont>
        <a:latin typeface="Corbel"/>
        <a:ea typeface=""/>
        <a:cs typeface=""/>
        <a:font script="Jpan" typeface="ＭＳ Ｐゴシック"/>
      </a:majorFont>
      <a:minorFont>
        <a:latin typeface="Corbel"/>
        <a:ea typeface=""/>
        <a:cs typeface=""/>
        <a:font script="Jpan" typeface="ＭＳ Ｐゴシック"/>
      </a:minorFont>
    </a:fontScheme>
    <a:fmtScheme name="Studio">
      <a:fillStyleLst>
        <a:solidFill>
          <a:schemeClr val="phClr"/>
        </a:solidFill>
        <a:gradFill rotWithShape="1">
          <a:gsLst>
            <a:gs pos="3800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</a:schemeClr>
            </a:gs>
            <a:gs pos="60000">
              <a:schemeClr val="phClr">
                <a:tint val="100000"/>
                <a:shade val="60000"/>
                <a:alpha val="100000"/>
                <a:satMod val="100000"/>
                <a:lumMod val="100000"/>
              </a:schemeClr>
            </a:gs>
            <a:gs pos="100000">
              <a:schemeClr val="phClr">
                <a:shade val="20000"/>
                <a:satMod val="100000"/>
                <a:lumMod val="100000"/>
              </a:schemeClr>
            </a:gs>
          </a:gsLst>
          <a:lin ang="5400000" scaled="0"/>
        </a:gradFill>
      </a:fillStyleLst>
      <a:lnStyleLst>
        <a:ln w="2857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7625" cap="flat" cmpd="sng" algn="ctr">
          <a:solidFill>
            <a:schemeClr val="phClr"/>
          </a:solidFill>
          <a:prstDash val="solid"/>
        </a:ln>
        <a:ln w="476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01600" stA="26000" endPos="20000" dist="12700" dir="5400000" sy="-100000" rotWithShape="0"/>
          </a:effectLst>
        </a:effectStyle>
        <a:effectStyle>
          <a:effectLst>
            <a:outerShdw blurRad="444500" dist="317500" dir="5400000" sx="90000" sy="-25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chilly" dir="t"/>
          </a:scene3d>
          <a:sp3d contourW="12700" prstMaterial="softEdge">
            <a:bevelT w="63500" h="2540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30000">
              <a:schemeClr val="phClr">
                <a:tint val="10000"/>
                <a:alpha val="80000"/>
                <a:satMod val="300000"/>
              </a:schemeClr>
            </a:gs>
            <a:gs pos="100000">
              <a:schemeClr val="phClr">
                <a:tint val="80000"/>
                <a:shade val="100000"/>
                <a:alpha val="100000"/>
                <a:satMod val="200000"/>
              </a:schemeClr>
            </a:gs>
          </a:gsLst>
          <a:lin ang="5400000" scaled="1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lab 2017 Template.potx" id="{C8827C5A-71CA-41BF-8974-6EB1CEB6696C}" vid="{3ACCAFCB-AB52-478D-A8C5-3525C0DD1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Modlab 2017 Template</Template>
  <TotalTime>10281</TotalTime>
  <Words>200</Words>
  <Application>Microsoft Office PowerPoint</Application>
  <PresentationFormat>On-screen Show (4:3)</PresentationFormat>
  <Paragraphs>77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Corbel</vt:lpstr>
      <vt:lpstr>Wingdings</vt:lpstr>
      <vt:lpstr>Studio</vt:lpstr>
      <vt:lpstr>Optical Flow &amp; Visual Tracking</vt:lpstr>
      <vt:lpstr>Optical Flow</vt:lpstr>
      <vt:lpstr>Optical Flow</vt:lpstr>
      <vt:lpstr>Brightness Constancy</vt:lpstr>
      <vt:lpstr>Mathematical Formulation</vt:lpstr>
      <vt:lpstr>Aperture Problem</vt:lpstr>
      <vt:lpstr>Optical Flow: 1D Case</vt:lpstr>
      <vt:lpstr>Tracking in 1D Case</vt:lpstr>
      <vt:lpstr>Tracking in 1D Case</vt:lpstr>
      <vt:lpstr>Tracking in 1D Case</vt:lpstr>
      <vt:lpstr>From 1D to 2D Tracking</vt:lpstr>
      <vt:lpstr>Normal Flow</vt:lpstr>
      <vt:lpstr>Solving Apeture Problem</vt:lpstr>
      <vt:lpstr>Lucas-Kanade Flow</vt:lpstr>
      <vt:lpstr>Condition for Solvability</vt:lpstr>
      <vt:lpstr>Errors in Lucas Kanade </vt:lpstr>
      <vt:lpstr>Iterative Refinement  </vt:lpstr>
      <vt:lpstr>PowerPoint Presentation</vt:lpstr>
      <vt:lpstr>Iterative Refinement</vt:lpstr>
      <vt:lpstr>Coarse to Fine Image Pyramid</vt:lpstr>
      <vt:lpstr>PowerPoint Presentation</vt:lpstr>
      <vt:lpstr>Tracking in Image Pyramid</vt:lpstr>
      <vt:lpstr>PowerPoint Presentation</vt:lpstr>
      <vt:lpstr>Affine Warp </vt:lpstr>
      <vt:lpstr>General Lucas-Knade Image Alignement</vt:lpstr>
      <vt:lpstr>General Lucas-Knade Image Alignement</vt:lpstr>
      <vt:lpstr>Similarity Transform</vt:lpstr>
      <vt:lpstr>Thanks !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VTT – UPenn Short Term Plan</dc:title>
  <dc:creator>Devin Carroll</dc:creator>
  <cp:lastModifiedBy>Yulai Weng</cp:lastModifiedBy>
  <cp:revision>145</cp:revision>
  <cp:lastPrinted>2010-04-28T13:56:38Z</cp:lastPrinted>
  <dcterms:created xsi:type="dcterms:W3CDTF">2017-02-23T01:00:25Z</dcterms:created>
  <dcterms:modified xsi:type="dcterms:W3CDTF">2019-11-14T21:26:37Z</dcterms:modified>
</cp:coreProperties>
</file>